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0" r:id="rId3"/>
    <p:sldId id="281" r:id="rId4"/>
    <p:sldId id="283" r:id="rId5"/>
    <p:sldId id="282" r:id="rId6"/>
    <p:sldId id="288" r:id="rId7"/>
    <p:sldId id="285" r:id="rId8"/>
    <p:sldId id="286" r:id="rId9"/>
    <p:sldId id="287" r:id="rId10"/>
    <p:sldId id="27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4F1D"/>
    <a:srgbClr val="488831"/>
    <a:srgbClr val="3F76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20" autoAdjust="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8D0D48-D104-40AF-A00D-A87AA56E0FD2}" type="datetimeFigureOut">
              <a:rPr lang="en-US" smtClean="0"/>
              <a:t>12/8/2021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9110A-7F7B-44D2-941A-CB0454B01B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168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A9110A-7F7B-44D2-941A-CB0454B01B6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3084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A9110A-7F7B-44D2-941A-CB0454B01B6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889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A9110A-7F7B-44D2-941A-CB0454B01B6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692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A9110A-7F7B-44D2-941A-CB0454B01B6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832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A9110A-7F7B-44D2-941A-CB0454B01B6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525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A9110A-7F7B-44D2-941A-CB0454B01B6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53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A9110A-7F7B-44D2-941A-CB0454B01B6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1873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A9110A-7F7B-44D2-941A-CB0454B01B6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7025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A9110A-7F7B-44D2-941A-CB0454B01B6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5722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A9110A-7F7B-44D2-941A-CB0454B01B6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540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4C7F4F7D-0660-4668-9C6F-EC0430B5741B}"/>
              </a:ext>
            </a:extLst>
          </p:cNvPr>
          <p:cNvSpPr/>
          <p:nvPr userDrawn="1"/>
        </p:nvSpPr>
        <p:spPr bwMode="white">
          <a:xfrm>
            <a:off x="0" y="5032193"/>
            <a:ext cx="12192000" cy="18258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914521-8BCC-4BE5-8EF7-6443FA163E5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3BDEF-F10A-4F37-9C1A-DBC49BC14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15021643-D75A-4071-9D72-5D84281E6F42}" type="datetimeFigureOut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B5AE1-C08B-4F7B-8D6C-787FCE00B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56B84-EB1C-412B-9173-496678998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8491EE16-F4F1-4359-9065-454BD48D55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28D5A77-2D01-4CC8-950B-73FA5837573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838200" y="5384768"/>
            <a:ext cx="10515600" cy="711465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Firstname </a:t>
            </a:r>
            <a:r>
              <a:rPr lang="en-US" dirty="0" err="1"/>
              <a:t>Lastname</a:t>
            </a:r>
            <a:r>
              <a:rPr lang="en-US" dirty="0"/>
              <a:t> | District or Job 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780E4C1-FEDF-474E-A78D-8C01E69D2E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8795" y="3844984"/>
            <a:ext cx="1214409" cy="890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589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6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 b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 bwMode="gray">
          <a:xfrm>
            <a:off x="838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sz="half" idx="2" hasCustomPrompt="1"/>
          </p:nvPr>
        </p:nvSpPr>
        <p:spPr bwMode="gray">
          <a:xfrm>
            <a:off x="6172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7C198DD1-C477-482D-A126-3FBDD1778E48}" type="datetime1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01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, Image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0" hasCustomPrompt="1"/>
          </p:nvPr>
        </p:nvSpPr>
        <p:spPr bwMode="white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 baseline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baseline="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baseline="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baseline="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3"/>
          </p:nvPr>
        </p:nvSpPr>
        <p:spPr bwMode="lt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F4B91AA0-3BA7-4036-A3DA-317C6C4FFA29}" type="datetime1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843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Images)">
    <p:bg bwMode="gray"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21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581719" y="432139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First name Last name</a:t>
            </a:r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Date Placeholder 11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936DB2D6-5DF4-4264-A4A1-7D3EAF38D255}" type="datetime1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19" name="Footer Placeholder 12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19B88554-B299-4EAC-8AA1-FE9112E904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3422358" y="432139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First name Last name</a:t>
            </a:r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3639A705-37A7-4718-BF3F-D94CF4B79D1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black">
          <a:xfrm>
            <a:off x="6262997" y="433275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First name Last name</a:t>
            </a:r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BD81FEEF-1C6A-4C07-8B14-777C0546D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black">
          <a:xfrm>
            <a:off x="9103636" y="432139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First name Last name</a:t>
            </a:r>
          </a:p>
          <a:p>
            <a:pPr lvl="0"/>
            <a:r>
              <a:rPr lang="en-US" dirty="0"/>
              <a:t>Job Title</a:t>
            </a:r>
          </a:p>
        </p:txBody>
      </p:sp>
    </p:spTree>
    <p:extLst>
      <p:ext uri="{BB962C8B-B14F-4D97-AF65-F5344CB8AC3E}">
        <p14:creationId xmlns:p14="http://schemas.microsoft.com/office/powerpoint/2010/main" val="2460037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-grid)">
    <p:bg bwMode="gray"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20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title 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6" hasCustomPrompt="1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3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5" name="Picture Placeholder 7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Picture Placeholder 9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8" name="Text Placeholder 10"/>
          <p:cNvSpPr>
            <a:spLocks noGrp="1"/>
          </p:cNvSpPr>
          <p:nvPr>
            <p:ph type="body" sz="quarter" idx="20" hasCustomPrompt="1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" name="Date Placeholder 11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8DC79626-CE5A-4834-975C-E7305BA2E281}" type="datetime1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29" name="Footer Placeholder 12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06024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Grid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23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20" hasCustomPrompt="1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8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1" name="Date Placeholder 11">
            <a:extLst>
              <a:ext uri="{FF2B5EF4-FFF2-40B4-BE49-F238E27FC236}">
                <a16:creationId xmlns:a16="http://schemas.microsoft.com/office/drawing/2014/main" id="{56117543-48D8-4800-8D6F-85310E1777AE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black">
          <a:xfrm>
            <a:off x="838200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8DC79626-CE5A-4834-975C-E7305BA2E281}" type="datetime1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22" name="Footer Placeholder 12">
            <a:extLst>
              <a:ext uri="{FF2B5EF4-FFF2-40B4-BE49-F238E27FC236}">
                <a16:creationId xmlns:a16="http://schemas.microsoft.com/office/drawing/2014/main" id="{AD76D9CA-D9E0-426C-B8EE-BEC16EDBB3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25" name="Slide Number Placeholder 13">
            <a:extLst>
              <a:ext uri="{FF2B5EF4-FFF2-40B4-BE49-F238E27FC236}">
                <a16:creationId xmlns:a16="http://schemas.microsoft.com/office/drawing/2014/main" id="{2D4F302A-4963-416A-8138-08B5DB9B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black">
          <a:xfrm>
            <a:off x="8610600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684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ig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5638797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5" name="Rectangle 2"/>
          <p:cNvSpPr txBox="1">
            <a:spLocks/>
          </p:cNvSpPr>
          <p:nvPr userDrawn="1"/>
        </p:nvSpPr>
        <p:spPr bwMode="black">
          <a:xfrm>
            <a:off x="-1" y="5638800"/>
            <a:ext cx="12192000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 bwMode="white">
          <a:xfrm>
            <a:off x="266699" y="5638801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9114861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(Burgundy Background)">
    <p:bg bwMode="black">
      <p:bgPr>
        <a:gradFill>
          <a:gsLst>
            <a:gs pos="46000">
              <a:schemeClr val="accent1">
                <a:lumMod val="50000"/>
              </a:schemeClr>
            </a:gs>
            <a:gs pos="21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"/>
          <p:cNvSpPr/>
          <p:nvPr userDrawn="1"/>
        </p:nvSpPr>
        <p:spPr bwMode="white"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 sz="1600" baseline="0"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512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Burgundy background)">
    <p:bg bwMode="black">
      <p:bgPr>
        <a:gradFill>
          <a:gsLst>
            <a:gs pos="53000">
              <a:schemeClr val="accent1">
                <a:lumMod val="50000"/>
              </a:schemeClr>
            </a:gs>
            <a:gs pos="9000">
              <a:srgbClr val="3F772B"/>
            </a:gs>
            <a:gs pos="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793EABAF-E5F7-4A85-B441-023CC92DE2E1}"/>
              </a:ext>
            </a:extLst>
          </p:cNvPr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67F569C-7A39-418E-825C-B174C22068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white">
          <a:xfrm>
            <a:off x="838200" y="1365203"/>
            <a:ext cx="10515600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5" name="Picture 3">
            <a:extLst>
              <a:ext uri="{FF2B5EF4-FFF2-40B4-BE49-F238E27FC236}">
                <a16:creationId xmlns:a16="http://schemas.microsoft.com/office/drawing/2014/main" id="{9FAEAC4C-140B-4951-A19E-3879889426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4" descr="Screenshot">
            <a:extLst>
              <a:ext uri="{FF2B5EF4-FFF2-40B4-BE49-F238E27FC236}">
                <a16:creationId xmlns:a16="http://schemas.microsoft.com/office/drawing/2014/main" id="{C8BFEE4B-115C-4289-8AE4-F45DD0490E8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31112988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 bwMode="auto"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/>
          <p:cNvSpPr txBox="1">
            <a:spLocks/>
          </p:cNvSpPr>
          <p:nvPr userDrawn="1"/>
        </p:nvSpPr>
        <p:spPr bwMode="black">
          <a:xfrm>
            <a:off x="0" y="1651380"/>
            <a:ext cx="12192000" cy="173326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1651380"/>
            <a:ext cx="11658600" cy="1733266"/>
          </a:xfrm>
          <a:noFill/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Email address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6" name="Rectangle 6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5995EAAD-4726-4E91-9BEE-1BC2A085CF72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black">
          <a:xfrm>
            <a:off x="838200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8DC79626-CE5A-4834-975C-E7305BA2E281}" type="datetime1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27D107F8-1E1B-4595-A221-434BE30C3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CBF8195-5A12-4D84-BECE-5ED6F0548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black">
          <a:xfrm>
            <a:off x="8610600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160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4C7F4F7D-0660-4668-9C6F-EC0430B5741B}"/>
              </a:ext>
            </a:extLst>
          </p:cNvPr>
          <p:cNvSpPr/>
          <p:nvPr userDrawn="1"/>
        </p:nvSpPr>
        <p:spPr bwMode="white">
          <a:xfrm>
            <a:off x="8468" y="2909149"/>
            <a:ext cx="12192000" cy="18258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914521-8BCC-4BE5-8EF7-6443FA163E5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7067" y="3072394"/>
            <a:ext cx="11836400" cy="156210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3BDEF-F10A-4F37-9C1A-DBC49BC14C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520690" y="6039070"/>
            <a:ext cx="860207" cy="466726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15021643-D75A-4071-9D72-5D84281E6F42}" type="datetimeFigureOut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B5AE1-C08B-4F7B-8D6C-787FCE00B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03067" y="6039070"/>
            <a:ext cx="2729658" cy="45424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28D5A77-2D01-4CC8-950B-73FA5837573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865297" y="4998801"/>
            <a:ext cx="10515600" cy="711465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Firstname </a:t>
            </a:r>
            <a:r>
              <a:rPr lang="en-US" dirty="0" err="1"/>
              <a:t>Lastname</a:t>
            </a:r>
            <a:r>
              <a:rPr lang="en-US" dirty="0"/>
              <a:t> | Job Title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58ACAA48-301B-4962-8D5B-469FBF38027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 bwMode="gray">
          <a:xfrm>
            <a:off x="0" y="0"/>
            <a:ext cx="12192000" cy="2998513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C8917FB-AFEF-46D4-A3D2-1E063A194A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5297" y="5790196"/>
            <a:ext cx="1298589" cy="95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673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 txBox="1">
            <a:spLocks/>
          </p:cNvSpPr>
          <p:nvPr userDrawn="1"/>
        </p:nvSpPr>
        <p:spPr bwMode="black">
          <a:xfrm>
            <a:off x="0" y="4188561"/>
            <a:ext cx="12192000" cy="119922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4188564"/>
            <a:ext cx="11658600" cy="1199223"/>
          </a:xfrm>
          <a:noFill/>
        </p:spPr>
        <p:txBody>
          <a:bodyPr anchor="ctr">
            <a:normAutofit/>
          </a:bodyPr>
          <a:lstStyle>
            <a:lvl1pPr algn="ctr">
              <a:defRPr sz="44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sp>
        <p:nvSpPr>
          <p:cNvPr id="3" name="Rectangle 3"/>
          <p:cNvSpPr/>
          <p:nvPr userDrawn="1"/>
        </p:nvSpPr>
        <p:spPr bwMode="auto"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38200" y="5644884"/>
            <a:ext cx="10515600" cy="711464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 | Job Title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A8CA1A9B-139F-4606-AD0A-F3253110DAE5}" type="datetime1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16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213815E-E06B-41F2-B030-64EC30CE4E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99847" y="267093"/>
            <a:ext cx="1725453" cy="1264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57855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0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45720" rIns="45720">
            <a:norm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a unique slide title</a:t>
            </a:r>
          </a:p>
        </p:txBody>
      </p:sp>
      <p:sp>
        <p:nvSpPr>
          <p:cNvPr id="12" name="Table Placeholder 3"/>
          <p:cNvSpPr>
            <a:spLocks noGrp="1"/>
          </p:cNvSpPr>
          <p:nvPr>
            <p:ph type="tbl" sz="quarter" idx="13"/>
          </p:nvPr>
        </p:nvSpPr>
        <p:spPr bwMode="gray">
          <a:xfrm>
            <a:off x="838200" y="1335088"/>
            <a:ext cx="10515600" cy="4841875"/>
          </a:xfrm>
        </p:spPr>
        <p:txBody>
          <a:bodyPr/>
          <a:lstStyle/>
          <a:p>
            <a:r>
              <a:rPr lang="en-US" dirty="0"/>
              <a:t>Click icon to add table</a:t>
            </a:r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9A198C9B-0587-4A1E-9E03-E4C9FE222F08}" type="datetime1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0128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#1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1594624"/>
            <a:ext cx="10515600" cy="4582339"/>
          </a:xfrm>
          <a:noFill/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824D5D47-1752-4D84-8BFB-C2F71A34C932}" type="datetime1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71128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#2">
    <p:bg bwMode="auto"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838200" y="1335281"/>
            <a:ext cx="10515600" cy="4841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idx="1" hasCustomPrompt="1"/>
          </p:nvPr>
        </p:nvSpPr>
        <p:spPr bwMode="gray">
          <a:xfrm>
            <a:off x="838200" y="1335281"/>
            <a:ext cx="10515600" cy="4841683"/>
          </a:xfrm>
          <a:noFill/>
        </p:spPr>
        <p:txBody>
          <a:bodyPr lIns="182880" tIns="301752" rIns="18288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9A198C9B-0587-4A1E-9E03-E4C9FE222F08}" type="datetime1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357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1D093-BF6F-498C-81C3-C095015EA3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r">
              <a:defRPr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358F17-5645-41D2-A097-4DFEAFB2D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15021643-D75A-4071-9D72-5D84281E6F42}" type="datetimeFigureOut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03C4B7-58D5-442B-A7CD-CF46D1548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D5B236-CB62-45A5-8E0F-754A96859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8491EE16-F4F1-4359-9065-454BD48D55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CCDB22D-429D-40AE-A5E0-4219D85C34D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 bwMode="gray">
          <a:xfrm>
            <a:off x="838200" y="1828800"/>
            <a:ext cx="10515600" cy="4325938"/>
          </a:xfrm>
          <a:noFill/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  <a:lvl2pPr>
              <a:defRPr baseline="0">
                <a:solidFill>
                  <a:schemeClr val="tx1"/>
                </a:solidFill>
              </a:defRPr>
            </a:lvl2pPr>
            <a:lvl3pPr>
              <a:defRPr baseline="0">
                <a:solidFill>
                  <a:schemeClr val="tx1"/>
                </a:solidFill>
              </a:defRPr>
            </a:lvl3pPr>
            <a:lvl4pPr>
              <a:defRPr baseline="0">
                <a:solidFill>
                  <a:schemeClr val="tx1"/>
                </a:solidFill>
              </a:defRPr>
            </a:lvl4pPr>
            <a:lvl5pPr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151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6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 bwMode="gray">
          <a:xfrm>
            <a:off x="838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sz="half" idx="2" hasCustomPrompt="1"/>
          </p:nvPr>
        </p:nvSpPr>
        <p:spPr bwMode="gray">
          <a:xfrm>
            <a:off x="6172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7C198DD1-C477-482D-A126-3FBDD1778E48}" type="datetime1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497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 bwMode="auto"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5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838200" y="1594624"/>
            <a:ext cx="5181600" cy="4582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 bwMode="gray">
          <a:xfrm>
            <a:off x="838200" y="1594624"/>
            <a:ext cx="5181600" cy="4582339"/>
          </a:xfrm>
          <a:noFill/>
        </p:spPr>
        <p:txBody>
          <a:bodyPr lIns="182880" tIns="182880" rIns="182880"/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6172200" y="1594624"/>
            <a:ext cx="5181600" cy="4582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4"/>
          <p:cNvSpPr>
            <a:spLocks noGrp="1"/>
          </p:cNvSpPr>
          <p:nvPr>
            <p:ph sz="half" idx="2" hasCustomPrompt="1"/>
          </p:nvPr>
        </p:nvSpPr>
        <p:spPr bwMode="gray">
          <a:xfrm>
            <a:off x="6172200" y="1594624"/>
            <a:ext cx="5181600" cy="4582339"/>
          </a:xfrm>
          <a:noFill/>
        </p:spPr>
        <p:txBody>
          <a:bodyPr lIns="182880" tIns="182880" rIns="182880"/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5485A5BA-A5F9-4138-9E4B-FFD626F6437A}" type="datetime1">
              <a:rPr lang="en-US" smtClean="0"/>
              <a:pPr/>
              <a:t>12/8/2021</a:t>
            </a:fld>
            <a:endParaRPr lang="en-US" dirty="0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85326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DA9FE8-32F3-45D5-976E-439603CC7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2FB952-6751-41C2-BABF-2C3AEE841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AF9DC-2F75-40E8-8B64-713AC2DDD6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21643-D75A-4071-9D72-5D84281E6F42}" type="datetimeFigureOut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3B8C9-8A17-44BA-B5B2-A8EC261DFE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6FF04-BBE2-4013-BAC7-81682243B1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1EE16-F4F1-4359-9065-454BD48D55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308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1" r:id="rId4"/>
    <p:sldLayoutId id="2147483663" r:id="rId5"/>
    <p:sldLayoutId id="2147483666" r:id="rId6"/>
    <p:sldLayoutId id="2147483654" r:id="rId7"/>
    <p:sldLayoutId id="2147483665" r:id="rId8"/>
    <p:sldLayoutId id="2147483667" r:id="rId9"/>
    <p:sldLayoutId id="2147483679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  <p:sldLayoutId id="2147483677" r:id="rId17"/>
    <p:sldLayoutId id="214748367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9F207-CE95-4FDB-89E1-430493850E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Working Group on Subcommittees Recommendations for the Task Force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86C41-706D-4C55-B4B0-9D54E8D9EE9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William Vogel| Commission Administrator and Researcher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013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73523-A83B-4104-BCE7-FF6A2C3DA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B4A0D-7441-4856-9576-B33270BE11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William Vogel</a:t>
            </a:r>
          </a:p>
        </p:txBody>
      </p:sp>
    </p:spTree>
    <p:extLst>
      <p:ext uri="{BB962C8B-B14F-4D97-AF65-F5344CB8AC3E}">
        <p14:creationId xmlns:p14="http://schemas.microsoft.com/office/powerpoint/2010/main" val="1445993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13A61-38C0-4A03-AA42-FB71EA9BD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E716C-565A-4469-A415-E578875AB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Proposed Subcommittee Structure</a:t>
            </a:r>
          </a:p>
          <a:p>
            <a:endParaRPr lang="en-US" dirty="0"/>
          </a:p>
          <a:p>
            <a:r>
              <a:rPr lang="en-US" dirty="0"/>
              <a:t>Areas of Interest: Data Subcommittee</a:t>
            </a:r>
          </a:p>
          <a:p>
            <a:endParaRPr lang="en-US" dirty="0"/>
          </a:p>
          <a:p>
            <a:r>
              <a:rPr lang="en-US" dirty="0"/>
              <a:t>Areas of Interest: Disqualifications Subcommittee</a:t>
            </a:r>
          </a:p>
          <a:p>
            <a:endParaRPr lang="en-US" dirty="0"/>
          </a:p>
          <a:p>
            <a:r>
              <a:rPr lang="en-US" dirty="0"/>
              <a:t>Areas of Interest: Remedy Subcommittee</a:t>
            </a:r>
          </a:p>
        </p:txBody>
      </p:sp>
    </p:spTree>
    <p:extLst>
      <p:ext uri="{BB962C8B-B14F-4D97-AF65-F5344CB8AC3E}">
        <p14:creationId xmlns:p14="http://schemas.microsoft.com/office/powerpoint/2010/main" val="1086704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D9E05-2C90-486B-99EF-73B004D94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Resolution Adopted by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3F84B-557A-41D9-9967-7EB247943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Data:</a:t>
            </a: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Overall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Race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Homelessness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Public testimony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Out of state data collection  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Disqualifying crime or conduct:</a:t>
            </a: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Crime or conduct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Risk of harm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Juvenile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Retroactivity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 (permanency/10 year/7 year, etc.)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Vocations (foster care/daycare/mental health, etc.)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Substance use disorders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Remedy</a:t>
            </a: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Reconsideration process including length of time, ease of application, length of time for background study 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Preponderance of the evidence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Expungements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Set-aside process, including due process right to hearing, and variance process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Permanency (as it relates to remedy)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Administrative accountability (including grievance steps) </a:t>
            </a:r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540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7227F-A070-40E1-9506-CAC13C536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Subcommittee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01190-5516-45C9-9D6F-6C50A8ECD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General data requests for DHS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^Interest in disaggregated race data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^Interest in effect of h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omelessness on background studies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Public testimony </a:t>
            </a:r>
          </a:p>
          <a:p>
            <a:r>
              <a:rPr lang="en-US" dirty="0">
                <a:solidFill>
                  <a:srgbClr val="000000"/>
                </a:solidFill>
              </a:rPr>
              <a:t>Out-of-state data collection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endParaRPr lang="en-US" sz="2000" dirty="0"/>
          </a:p>
          <a:p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03331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654CE-DD83-4497-B17F-97F838949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Survey Areas: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EB475-4FB2-4C2C-8B26-9269138CC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(16 extremely/very important) Desegregation of data by race and ethnicity to identify where inequities may be found</a:t>
            </a:r>
          </a:p>
          <a:p>
            <a:r>
              <a:rPr lang="en-US" dirty="0"/>
              <a:t>(14) Cases of familial disqualification for foster parents (especially related to fostering children of color)</a:t>
            </a:r>
          </a:p>
          <a:p>
            <a:r>
              <a:rPr lang="en-US" dirty="0"/>
              <a:t>(12) Public testimony from individuals who have been through and/or impacted by the process</a:t>
            </a:r>
          </a:p>
          <a:p>
            <a:r>
              <a:rPr lang="en-US" dirty="0"/>
              <a:t>(7) Effect of homelessness on background study results</a:t>
            </a:r>
          </a:p>
          <a:p>
            <a:r>
              <a:rPr lang="en-US" dirty="0"/>
              <a:t>(6) How out-of-state data is collected and can be improved</a:t>
            </a:r>
          </a:p>
          <a:p>
            <a:r>
              <a:rPr lang="en-US" dirty="0"/>
              <a:t>General interest in DHS data in Nov 12 meeting</a:t>
            </a:r>
          </a:p>
        </p:txBody>
      </p:sp>
    </p:spTree>
    <p:extLst>
      <p:ext uri="{BB962C8B-B14F-4D97-AF65-F5344CB8AC3E}">
        <p14:creationId xmlns:p14="http://schemas.microsoft.com/office/powerpoint/2010/main" val="4276031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B41B1-A988-4E69-B70F-D5E8CFE4D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Disqualifications Subcommittee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833C4-72D9-4D46-8E47-BB447CF1D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Examine disqualifying crimes or conduct (specified in statute)</a:t>
            </a:r>
          </a:p>
          <a:p>
            <a:r>
              <a:rPr lang="en-US" dirty="0"/>
              <a:t>Examine how these relate to risk of harm</a:t>
            </a:r>
          </a:p>
          <a:p>
            <a:r>
              <a:rPr lang="en-US" dirty="0"/>
              <a:t>Juvenile records in disqualification process</a:t>
            </a:r>
          </a:p>
          <a:p>
            <a:r>
              <a:rPr lang="en-US" dirty="0"/>
              <a:t>Should recommendations of Task Force apply retroactively?</a:t>
            </a:r>
          </a:p>
          <a:p>
            <a:r>
              <a:rPr lang="en-US" dirty="0"/>
              <a:t>Periods of disqualification (and including permanent)</a:t>
            </a:r>
          </a:p>
          <a:p>
            <a:r>
              <a:rPr lang="en-US" dirty="0"/>
              <a:t>Vocations (e.g. foster care, mental health)</a:t>
            </a:r>
          </a:p>
          <a:p>
            <a:r>
              <a:rPr lang="en-US" dirty="0"/>
              <a:t>^Also/especially substance use disorders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984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D0EDA-7201-4865-958D-872C68012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Areas: Disqualifications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E6C00-FAB7-496F-9283-4E88A6219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(20 extremely/very important) Review disqualifying crimes to determine whether they are related to risk of harm of the applicant</a:t>
            </a:r>
          </a:p>
          <a:p>
            <a:r>
              <a:rPr lang="en-US" dirty="0"/>
              <a:t>(19) Review and discuss the list of permanent disqualifications and the prohibition of a set-aside</a:t>
            </a:r>
          </a:p>
          <a:p>
            <a:r>
              <a:rPr lang="en-US" dirty="0"/>
              <a:t>(18) Overview of statutory changes, the impacts of retroactive changes, and whether or not grandfather provisions should be considered</a:t>
            </a:r>
          </a:p>
          <a:p>
            <a:r>
              <a:rPr lang="en-US" dirty="0"/>
              <a:t>(16) Background studies that result in holding back qualified persons</a:t>
            </a:r>
          </a:p>
          <a:p>
            <a:r>
              <a:rPr lang="en-US" dirty="0"/>
              <a:t>(14) Disqualification and/or set-asides and their impact in relation substance abuse and/or mental health</a:t>
            </a:r>
          </a:p>
        </p:txBody>
      </p:sp>
    </p:spTree>
    <p:extLst>
      <p:ext uri="{BB962C8B-B14F-4D97-AF65-F5344CB8AC3E}">
        <p14:creationId xmlns:p14="http://schemas.microsoft.com/office/powerpoint/2010/main" val="2893062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6211B-053C-4B46-81AD-0ED023637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216025"/>
          </a:xfrm>
        </p:spPr>
        <p:txBody>
          <a:bodyPr/>
          <a:lstStyle/>
          <a:p>
            <a:r>
              <a:rPr lang="en-US" dirty="0"/>
              <a:t>Remedies Subcommittee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527BF-5F91-45A8-ABD3-C0AF7468F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Reconsideration process (timeline, application)</a:t>
            </a:r>
          </a:p>
          <a:p>
            <a:r>
              <a:rPr lang="en-US" dirty="0"/>
              <a:t>Preponderance of the evidence standard</a:t>
            </a:r>
          </a:p>
          <a:p>
            <a:r>
              <a:rPr lang="en-US" dirty="0"/>
              <a:t>Expungements</a:t>
            </a:r>
          </a:p>
          <a:p>
            <a:r>
              <a:rPr lang="en-US" dirty="0"/>
              <a:t>Set-aside/variance process (due process in hearing, etc)</a:t>
            </a:r>
          </a:p>
          <a:p>
            <a:r>
              <a:rPr lang="en-US" dirty="0"/>
              <a:t>Permanency (related to remedy): bar to set-aside</a:t>
            </a:r>
          </a:p>
          <a:p>
            <a:r>
              <a:rPr lang="en-US" dirty="0"/>
              <a:t>Administrative accountability (grievance steps)</a:t>
            </a:r>
          </a:p>
        </p:txBody>
      </p:sp>
    </p:spTree>
    <p:extLst>
      <p:ext uri="{BB962C8B-B14F-4D97-AF65-F5344CB8AC3E}">
        <p14:creationId xmlns:p14="http://schemas.microsoft.com/office/powerpoint/2010/main" val="2856897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5D9E9-D3C7-4E97-BA14-B53173E46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Areas: Remedies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F0C18-DC32-477D-B0D3-29B60D6D3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(15 extremely/very important) Fairness of preponderance of evidence</a:t>
            </a:r>
          </a:p>
          <a:p>
            <a:r>
              <a:rPr lang="en-US" dirty="0"/>
              <a:t>(14) Length of response on background study information to individuals who have provided documentation for approval or a set-aside</a:t>
            </a:r>
          </a:p>
          <a:p>
            <a:r>
              <a:rPr lang="en-US" dirty="0"/>
              <a:t>Accessibility of submitting a reconsideration request (e.g., making available to complete online, multiple languages, etc.)</a:t>
            </a:r>
          </a:p>
          <a:p>
            <a:r>
              <a:rPr lang="en-US" dirty="0"/>
              <a:t>Ease of application of a set-aside across an agency versus by a single program</a:t>
            </a:r>
          </a:p>
          <a:p>
            <a:r>
              <a:rPr lang="en-US" dirty="0"/>
              <a:t>Compassionate administrative accountability to provide: clear grievance steps, staff disciplinary actions</a:t>
            </a:r>
          </a:p>
        </p:txBody>
      </p:sp>
    </p:spTree>
    <p:extLst>
      <p:ext uri="{BB962C8B-B14F-4D97-AF65-F5344CB8AC3E}">
        <p14:creationId xmlns:p14="http://schemas.microsoft.com/office/powerpoint/2010/main" val="2261414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000000"/>
      </a:dk2>
      <a:lt2>
        <a:srgbClr val="F2F2F2"/>
      </a:lt2>
      <a:accent1>
        <a:srgbClr val="990033"/>
      </a:accent1>
      <a:accent2>
        <a:srgbClr val="D8D8D8"/>
      </a:accent2>
      <a:accent3>
        <a:srgbClr val="990033"/>
      </a:accent3>
      <a:accent4>
        <a:srgbClr val="990033"/>
      </a:accent4>
      <a:accent5>
        <a:srgbClr val="990033"/>
      </a:accent5>
      <a:accent6>
        <a:srgbClr val="0989B1"/>
      </a:accent6>
      <a:hlink>
        <a:srgbClr val="0989B1"/>
      </a:hlink>
      <a:folHlink>
        <a:srgbClr val="0070C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CC Short PowerPoint.potx" id="{9097C1F6-59F9-4F67-913F-0D9B65B283EE}" vid="{DE2DC9B7-A9FE-4B2D-8EDF-486724A6656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LCC Short PowerPoint</Template>
  <TotalTime>617</TotalTime>
  <Words>569</Words>
  <Application>Microsoft Office PowerPoint</Application>
  <PresentationFormat>Widescreen</PresentationFormat>
  <Paragraphs>86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Office Theme</vt:lpstr>
      <vt:lpstr>Working Group on Subcommittees Recommendations for the Task Force</vt:lpstr>
      <vt:lpstr>Overview of Presentation</vt:lpstr>
      <vt:lpstr>Resolution Adopted by Working Group</vt:lpstr>
      <vt:lpstr>Data Subcommittee</vt:lpstr>
      <vt:lpstr>Survey Areas: Data</vt:lpstr>
      <vt:lpstr>Disqualifications Subcommittee</vt:lpstr>
      <vt:lpstr>Survey Areas: Disqualifications</vt:lpstr>
      <vt:lpstr>Remedies Subcommittee </vt:lpstr>
      <vt:lpstr>Survey Areas: Remedies</vt:lpstr>
      <vt:lpstr>Thank You</vt:lpstr>
    </vt:vector>
  </TitlesOfParts>
  <Company>Minnesota Legislative Reference Library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Slideshow Title</dc:title>
  <dc:subject>How to use PowerPoint</dc:subject>
  <dc:creator>Michelle M. Weber</dc:creator>
  <cp:lastModifiedBy>Kasey Gerkovich</cp:lastModifiedBy>
  <cp:revision>33</cp:revision>
  <dcterms:created xsi:type="dcterms:W3CDTF">2021-11-10T16:48:55Z</dcterms:created>
  <dcterms:modified xsi:type="dcterms:W3CDTF">2021-12-08T20:12:12Z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lpwstr>1.0</vt:lpwstr>
  </property>
</Properties>
</file>